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1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omments/comment2.xml" ContentType="application/vnd.openxmlformats-officedocument.presentationml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63" r:id="rId4"/>
    <p:sldId id="264" r:id="rId5"/>
    <p:sldId id="275" r:id="rId6"/>
    <p:sldId id="265" r:id="rId7"/>
    <p:sldId id="267" r:id="rId8"/>
    <p:sldId id="271" r:id="rId9"/>
    <p:sldId id="308" r:id="rId10"/>
    <p:sldId id="276" r:id="rId11"/>
    <p:sldId id="277" r:id="rId12"/>
    <p:sldId id="295" r:id="rId13"/>
    <p:sldId id="310" r:id="rId14"/>
    <p:sldId id="311" r:id="rId15"/>
    <p:sldId id="307" r:id="rId16"/>
    <p:sldId id="312" r:id="rId17"/>
    <p:sldId id="313" r:id="rId18"/>
    <p:sldId id="315" r:id="rId19"/>
    <p:sldId id="314" r:id="rId20"/>
    <p:sldId id="300" r:id="rId21"/>
    <p:sldId id="309" r:id="rId22"/>
    <p:sldId id="266" r:id="rId23"/>
    <p:sldId id="280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(컴퓨터공학부)최윤승" initials="( [4] [2]" lastIdx="1" clrIdx="6">
    <p:extLst/>
  </p:cmAuthor>
  <p:cmAuthor id="1" name="(컴퓨터공학부)최윤승" initials="(" lastIdx="1" clrIdx="0">
    <p:extLst/>
  </p:cmAuthor>
  <p:cmAuthor id="8" name="(컴퓨터공학부)최윤승" initials="( [6] [2]" lastIdx="1" clrIdx="7">
    <p:extLst/>
  </p:cmAuthor>
  <p:cmAuthor id="2" name="(컴퓨터공학부)최윤승" initials="( [2]" lastIdx="1" clrIdx="1">
    <p:extLst/>
  </p:cmAuthor>
  <p:cmAuthor id="3" name="(컴퓨터공학부)최윤승" initials="( [3]" lastIdx="1" clrIdx="2">
    <p:extLst/>
  </p:cmAuthor>
  <p:cmAuthor id="4" name="(컴퓨터공학부)최윤승" initials="( [4]" lastIdx="1" clrIdx="3">
    <p:extLst/>
  </p:cmAuthor>
  <p:cmAuthor id="5" name="(컴퓨터공학부)최윤승" initials="( [5]" lastIdx="1" clrIdx="4">
    <p:extLst/>
  </p:cmAuthor>
  <p:cmAuthor id="6" name="(컴퓨터공학부)최윤승" initials="(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88"/>
    <p:restoredTop sz="84532"/>
  </p:normalViewPr>
  <p:slideViewPr>
    <p:cSldViewPr snapToGrid="0" snapToObjects="1">
      <p:cViewPr>
        <p:scale>
          <a:sx n="100" d="100"/>
          <a:sy n="100" d="100"/>
        </p:scale>
        <p:origin x="2192" y="848"/>
      </p:cViewPr>
      <p:guideLst>
        <p:guide orient="horz" pos="2160"/>
        <p:guide pos="2880"/>
      </p:guideLst>
    </p:cSldViewPr>
  </p:slideViewPr>
  <p:notesTextViewPr>
    <p:cViewPr>
      <p:scale>
        <a:sx n="165" d="100"/>
        <a:sy n="16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commentAuthors" Target="commentAuthors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173.3</c:v>
                </c:pt>
                <c:pt idx="1">
                  <c:v>88.3</c:v>
                </c:pt>
                <c:pt idx="2">
                  <c:v>47.3</c:v>
                </c:pt>
                <c:pt idx="3">
                  <c:v>26.7</c:v>
                </c:pt>
                <c:pt idx="4">
                  <c:v>24.3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204.0</c:v>
                </c:pt>
                <c:pt idx="1">
                  <c:v>117.3</c:v>
                </c:pt>
                <c:pt idx="2">
                  <c:v>86.3</c:v>
                </c:pt>
                <c:pt idx="3">
                  <c:v>64.7</c:v>
                </c:pt>
                <c:pt idx="4">
                  <c:v>56.3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FF260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169.3</c:v>
                </c:pt>
                <c:pt idx="1">
                  <c:v>117.3</c:v>
                </c:pt>
                <c:pt idx="2">
                  <c:v>78.7</c:v>
                </c:pt>
                <c:pt idx="3">
                  <c:v>59.0</c:v>
                </c:pt>
                <c:pt idx="4">
                  <c:v>55.0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46034992"/>
        <c:axId val="2145519296"/>
      </c:lineChart>
      <c:catAx>
        <c:axId val="-2146034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5519296"/>
        <c:crosses val="autoZero"/>
        <c:auto val="1"/>
        <c:lblAlgn val="ctr"/>
        <c:lblOffset val="100"/>
        <c:noMultiLvlLbl val="0"/>
      </c:catAx>
      <c:valAx>
        <c:axId val="2145519296"/>
        <c:scaling>
          <c:orientation val="minMax"/>
          <c:max val="22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46034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1577.7</c:v>
                </c:pt>
                <c:pt idx="1">
                  <c:v>807.7</c:v>
                </c:pt>
                <c:pt idx="2">
                  <c:v>425.0</c:v>
                </c:pt>
                <c:pt idx="3">
                  <c:v>411.0</c:v>
                </c:pt>
                <c:pt idx="4">
                  <c:v>312.3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1586.3</c:v>
                </c:pt>
                <c:pt idx="1">
                  <c:v>831.0</c:v>
                </c:pt>
                <c:pt idx="2">
                  <c:v>634.0</c:v>
                </c:pt>
                <c:pt idx="3">
                  <c:v>454.3</c:v>
                </c:pt>
                <c:pt idx="4">
                  <c:v>299.0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FF260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1590.0</c:v>
                </c:pt>
                <c:pt idx="1">
                  <c:v>803.7</c:v>
                </c:pt>
                <c:pt idx="2">
                  <c:v>540.3</c:v>
                </c:pt>
                <c:pt idx="3">
                  <c:v>397.7</c:v>
                </c:pt>
                <c:pt idx="4">
                  <c:v>323.0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3718720"/>
        <c:axId val="2143734000"/>
      </c:lineChart>
      <c:catAx>
        <c:axId val="21437187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3734000"/>
        <c:crosses val="autoZero"/>
        <c:auto val="1"/>
        <c:lblAlgn val="ctr"/>
        <c:lblOffset val="100"/>
        <c:noMultiLvlLbl val="0"/>
      </c:catAx>
      <c:valAx>
        <c:axId val="2143734000"/>
        <c:scaling>
          <c:orientation val="minMax"/>
          <c:max val="1700.0"/>
          <c:min val="3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3718720"/>
        <c:crosses val="autoZero"/>
        <c:crossBetween val="between"/>
        <c:majorUnit val="300.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872.0</c:v>
                </c:pt>
                <c:pt idx="1">
                  <c:v>827.0</c:v>
                </c:pt>
                <c:pt idx="2">
                  <c:v>814.0</c:v>
                </c:pt>
                <c:pt idx="3">
                  <c:v>798.0</c:v>
                </c:pt>
                <c:pt idx="4">
                  <c:v>803.7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661.0</c:v>
                </c:pt>
                <c:pt idx="1">
                  <c:v>638.7</c:v>
                </c:pt>
                <c:pt idx="2">
                  <c:v>632.0</c:v>
                </c:pt>
                <c:pt idx="3">
                  <c:v>629.7</c:v>
                </c:pt>
                <c:pt idx="4">
                  <c:v>629.7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rgbClr val="FF2600"/>
                </a:solidFill>
              </a:ln>
              <a:effectLst/>
            </c:spPr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633.7</c:v>
                </c:pt>
                <c:pt idx="1">
                  <c:v>641.0</c:v>
                </c:pt>
                <c:pt idx="2">
                  <c:v>635.7</c:v>
                </c:pt>
                <c:pt idx="3">
                  <c:v>629.3</c:v>
                </c:pt>
                <c:pt idx="4">
                  <c:v>629.0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6843216"/>
        <c:axId val="2146846368"/>
      </c:lineChart>
      <c:catAx>
        <c:axId val="21468432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6846368"/>
        <c:crosses val="autoZero"/>
        <c:auto val="1"/>
        <c:lblAlgn val="ctr"/>
        <c:lblOffset val="100"/>
        <c:noMultiLvlLbl val="0"/>
      </c:catAx>
      <c:valAx>
        <c:axId val="2146846368"/>
        <c:scaling>
          <c:orientation val="minMax"/>
          <c:max val="900.0"/>
          <c:min val="6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6843216"/>
        <c:crosses val="autoZero"/>
        <c:crossBetween val="between"/>
        <c:majorUnit val="100.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6270521859144"/>
                  <c:y val="-0.080424855615564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00105467418704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-0.0116218013279601"/>
                  <c:y val="-0.129166884151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702621026549542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32MB</c:v>
                </c:pt>
                <c:pt idx="1">
                  <c:v>64MB</c:v>
                </c:pt>
                <c:pt idx="2">
                  <c:v>128MB</c:v>
                </c:pt>
                <c:pt idx="3">
                  <c:v>256MB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375.0</c:v>
                </c:pt>
                <c:pt idx="1">
                  <c:v>396.0</c:v>
                </c:pt>
                <c:pt idx="2">
                  <c:v>442.0</c:v>
                </c:pt>
                <c:pt idx="3">
                  <c:v>548.0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39461615935521"/>
                  <c:y val="0.038994160144676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48847687853285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.00232436026559193"/>
                  <c:y val="0.038993968246170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946332128722447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32MB</c:v>
                </c:pt>
                <c:pt idx="1">
                  <c:v>64MB</c:v>
                </c:pt>
                <c:pt idx="2">
                  <c:v>128MB</c:v>
                </c:pt>
                <c:pt idx="3">
                  <c:v>256MB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313.0</c:v>
                </c:pt>
                <c:pt idx="1">
                  <c:v>296.0</c:v>
                </c:pt>
                <c:pt idx="2">
                  <c:v>350.0</c:v>
                </c:pt>
                <c:pt idx="3">
                  <c:v>557.0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5973264"/>
        <c:axId val="2145976672"/>
      </c:lineChart>
      <c:catAx>
        <c:axId val="2145973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5976672"/>
        <c:crosses val="autoZero"/>
        <c:auto val="1"/>
        <c:lblAlgn val="ctr"/>
        <c:lblOffset val="100"/>
        <c:noMultiLvlLbl val="0"/>
      </c:catAx>
      <c:valAx>
        <c:axId val="2145976672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5973264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118192804402887"/>
          <c:y val="0.864715007691292"/>
          <c:w val="0.985407776064909"/>
          <c:h val="0.1352849923087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08-09T13:16:42.054" idx="1">
    <p:pos x="10" y="10"/>
    <p:text>&lt;khanh's comment&gt; add an animations for understandability is better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5-08-09T14:58:18.429" idx="1">
    <p:pos x="10" y="10"/>
    <p:text>add 12Mapper and compare is better i think</p:text>
    <p:extLst>
      <p:ext uri="{C676402C-5697-4E1C-873F-D02D1690AC5C}">
        <p15:threadingInfo xmlns:p15="http://schemas.microsoft.com/office/powerpoint/2012/main" timeZoneBias="420"/>
      </p:ext>
    </p:extLst>
  </p:cm>
  <p:cm authorId="8" dt="2015-08-09T16:02:26.769" idx="1">
    <p:pos x="10" y="106"/>
    <p:text>256MB has 4 MTasks, and 128 has 7 MTasks. So, bigger input for more tasks is needed.</p:text>
    <p:extLst>
      <p:ext uri="{C676402C-5697-4E1C-873F-D02D1690AC5C}">
        <p15:threadingInfo xmlns:p15="http://schemas.microsoft.com/office/powerpoint/2012/main" timeZoneBias="420">
          <p15:parentCm authorId="7" idx="1"/>
        </p15:threadingInfo>
      </p:ext>
    </p:extLst>
  </p:cm>
</p:cmLst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490F8-7355-6940-AD10-C73012275816}" type="datetimeFigureOut">
              <a:rPr lang="en-US" smtClean="0"/>
              <a:t>8/21/15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0976C-BD2E-E24E-960D-4977E1637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6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Anteater</a:t>
            </a:r>
            <a:r>
              <a:rPr lang="en-US" baseline="0" dirty="0" smtClean="0"/>
              <a:t> is so cute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Factor value </a:t>
            </a:r>
            <a:r>
              <a:rPr lang="ko-KR" altLang="en-US" baseline="0" dirty="0" smtClean="0"/>
              <a:t>가 </a:t>
            </a:r>
            <a:r>
              <a:rPr lang="en-US" altLang="ko-KR" baseline="0" dirty="0" err="1" smtClean="0"/>
              <a:t>io.sort.mb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1/10</a:t>
            </a:r>
            <a:r>
              <a:rPr lang="ko-KR" altLang="en-US" baseline="0" dirty="0" smtClean="0"/>
              <a:t>임을 말로 설명 </a:t>
            </a:r>
            <a:endParaRPr lang="en-US" dirty="0" smtClean="0"/>
          </a:p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867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graph grows?</a:t>
            </a:r>
          </a:p>
          <a:p>
            <a:r>
              <a:rPr lang="en-US" baseline="0" dirty="0" smtClean="0"/>
              <a:t>Because 256 split size has just 4 map tasks</a:t>
            </a:r>
          </a:p>
          <a:p>
            <a:r>
              <a:rPr lang="en-US" baseline="0" dirty="0" smtClean="0"/>
              <a:t>It means 2 of 6 mapper will not work.</a:t>
            </a:r>
          </a:p>
          <a:p>
            <a:r>
              <a:rPr lang="en-US" dirty="0" smtClean="0"/>
              <a:t>So</a:t>
            </a:r>
            <a:r>
              <a:rPr lang="en-US" baseline="0" dirty="0" smtClean="0"/>
              <a:t> we need more bigger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568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420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7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 the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speech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spoke at the 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Techonomy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conference(10’) in Lake Tahoe 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http://</a:t>
            </a:r>
            <a:r>
              <a:rPr lang="en-US" dirty="0" err="1" smtClean="0"/>
              <a:t>readwrite.com</a:t>
            </a:r>
            <a:r>
              <a:rPr lang="en-US" dirty="0" smtClean="0"/>
              <a:t>/2010/08/04/</a:t>
            </a:r>
            <a:r>
              <a:rPr lang="en-US" dirty="0" err="1" smtClean="0"/>
              <a:t>google_ceo_schmidt_people_arent_ready_for_the_tech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31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[1, p.12] – map &gt; emit</a:t>
            </a:r>
            <a:endParaRPr lang="ko-KR" altLang="en-US" dirty="0" smtClean="0"/>
          </a:p>
          <a:p>
            <a:endParaRPr lang="en-US" dirty="0" smtClean="0"/>
          </a:p>
          <a:p>
            <a:r>
              <a:rPr lang="en-US" dirty="0" smtClean="0"/>
              <a:t>* ADD</a:t>
            </a:r>
            <a:r>
              <a:rPr lang="en-US" baseline="0" dirty="0" smtClean="0"/>
              <a:t> AN ANIMATION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68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6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ko-KR" altLang="en-US" dirty="0" smtClean="0"/>
              <a:t>논문에 써있는 </a:t>
            </a:r>
            <a:r>
              <a:rPr lang="en-US" altLang="ko-KR" dirty="0" smtClean="0"/>
              <a:t>configuration</a:t>
            </a:r>
            <a:r>
              <a:rPr lang="en-US" altLang="ko-KR" baseline="0" dirty="0" smtClean="0"/>
              <a:t> parameter</a:t>
            </a:r>
            <a:r>
              <a:rPr lang="ko-KR" altLang="en-US" baseline="0" dirty="0" smtClean="0"/>
              <a:t> 수 체크</a:t>
            </a:r>
            <a:endParaRPr lang="en-US" dirty="0" smtClean="0"/>
          </a:p>
          <a:p>
            <a:r>
              <a:rPr lang="en-US" dirty="0" smtClean="0"/>
              <a:t>From now on,</a:t>
            </a:r>
            <a:r>
              <a:rPr lang="en-US" baseline="0" dirty="0" smtClean="0"/>
              <a:t> next contents are little a bit technical.</a:t>
            </a:r>
          </a:p>
          <a:p>
            <a:r>
              <a:rPr lang="en-US" baseline="0" dirty="0" smtClean="0"/>
              <a:t>So don’t sleep.</a:t>
            </a:r>
          </a:p>
          <a:p>
            <a:endParaRPr lang="en-US" dirty="0" smtClean="0"/>
          </a:p>
          <a:p>
            <a:r>
              <a:rPr lang="en-US" dirty="0" smtClean="0"/>
              <a:t>Because many programming models which</a:t>
            </a:r>
            <a:r>
              <a:rPr lang="en-US" baseline="0" dirty="0" smtClean="0"/>
              <a:t> uses </a:t>
            </a:r>
            <a:r>
              <a:rPr lang="en-US" dirty="0" smtClean="0"/>
              <a:t>MR</a:t>
            </a:r>
            <a:r>
              <a:rPr lang="en-US" baseline="0" dirty="0" smtClean="0"/>
              <a:t> are generally implemented by managed languages like JAVA or C++</a:t>
            </a:r>
          </a:p>
          <a:p>
            <a:r>
              <a:rPr lang="en-US" baseline="0" dirty="0" smtClean="0"/>
              <a:t>It uses garbage collector and sometimes it make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5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want</a:t>
            </a:r>
            <a:r>
              <a:rPr lang="en-US" baseline="0" dirty="0" smtClean="0"/>
              <a:t> to tell you what we are doing now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89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research</a:t>
            </a:r>
            <a:r>
              <a:rPr lang="en-US" baseline="0" dirty="0" smtClean="0"/>
              <a:t> some papers, and there’re some patterns which make an OOM. And we can categorize this patterns into 3 categories.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26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6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4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86A40-B3DC-CE45-8ABD-998AD3F62BD7}" type="datetimeFigureOut">
              <a:rPr lang="en-US" smtClean="0"/>
              <a:t>8/21/15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comments" Target="../comments/comment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1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Hadoop </a:t>
            </a:r>
            <a:r>
              <a:rPr lang="en-US" dirty="0" smtClean="0">
                <a:solidFill>
                  <a:schemeClr val="accent5"/>
                </a:solidFill>
              </a:rPr>
              <a:t>MapReduce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How to Survive Out-of-Memory Errors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1900217" y="6276812"/>
            <a:ext cx="5058522" cy="534692"/>
            <a:chOff x="1901628" y="6203514"/>
            <a:chExt cx="5094839" cy="53853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45282" y="6224688"/>
              <a:ext cx="1695363" cy="43784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01628" y="6203514"/>
              <a:ext cx="1287991" cy="45901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56552" y="6312968"/>
              <a:ext cx="1039915" cy="429077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2658495" y="4819488"/>
            <a:ext cx="38270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Faculty Mentor: 	 Professor Harry Xu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Student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Mentor: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Khanh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Nguyen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Member:	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Yoonseung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Choi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Soyeong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Park</a:t>
            </a:r>
          </a:p>
        </p:txBody>
      </p:sp>
      <p:sp>
        <p:nvSpPr>
          <p:cNvPr id="8" name="Rectangle 7"/>
          <p:cNvSpPr/>
          <p:nvPr/>
        </p:nvSpPr>
        <p:spPr>
          <a:xfrm>
            <a:off x="1555757" y="4288303"/>
            <a:ext cx="60324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 International Summer Undergraduate Research Fellowship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Three </a:t>
            </a:r>
            <a:r>
              <a:rPr lang="en-US" dirty="0"/>
              <a:t>Categories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90"/>
            <a:ext cx="7886700" cy="448627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Inappropriate Configuration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 smtClean="0"/>
              <a:t> Configuration which causes poor performance 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Large Intermediate Results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</a:t>
            </a:r>
            <a:r>
              <a:rPr lang="en-US" sz="2200" dirty="0" smtClean="0"/>
              <a:t>Temporary </a:t>
            </a:r>
            <a:r>
              <a:rPr lang="en-US" sz="2200" dirty="0"/>
              <a:t>data </a:t>
            </a:r>
            <a:r>
              <a:rPr lang="en-US" sz="2200" dirty="0" smtClean="0"/>
              <a:t>structure grows too large</a:t>
            </a:r>
            <a:endParaRPr lang="ko-KR" altLang="en-US" sz="2200" dirty="0" smtClean="0"/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4" name="Rectangle 3"/>
          <p:cNvSpPr/>
          <p:nvPr/>
        </p:nvSpPr>
        <p:spPr>
          <a:xfrm>
            <a:off x="2316274" y="6568601"/>
            <a:ext cx="6963650" cy="275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[3]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Lijie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Xu, “An Empirical study on real-world OOM cases in MapReduce jobs,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Chinese Academy of Sciences.</a:t>
            </a:r>
          </a:p>
        </p:txBody>
      </p:sp>
    </p:spTree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Inappropriate Configuration </a:t>
            </a:r>
            <a:r>
              <a:rPr lang="ko-KR" altLang="en-US" dirty="0" smtClean="0"/>
              <a:t/>
            </a:r>
            <a:br>
              <a:rPr lang="ko-KR" altLang="en-US" dirty="0" smtClean="0"/>
            </a:br>
            <a:r>
              <a:rPr lang="en-US" altLang="ko-KR" dirty="0" smtClean="0"/>
              <a:t>-</a:t>
            </a:r>
            <a:r>
              <a:rPr lang="ko-KR" altLang="en-US" dirty="0" smtClean="0"/>
              <a:t> </a:t>
            </a:r>
            <a:r>
              <a:rPr lang="en-US" sz="3600" dirty="0" smtClean="0"/>
              <a:t>Operation test environments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Standalone &amp; Pseudo-distributed mode </a:t>
            </a:r>
            <a:r>
              <a:rPr lang="en-US" dirty="0"/>
              <a:t/>
            </a:r>
            <a:br>
              <a:rPr lang="en-US" dirty="0"/>
            </a:br>
            <a:r>
              <a:rPr lang="en-US" sz="2400" dirty="0" smtClean="0"/>
              <a:t>- 	‘14 MacBook Pro, </a:t>
            </a:r>
            <a:r>
              <a:rPr lang="en-US" sz="2400" dirty="0"/>
              <a:t>2.8 GHz Intel Core i5</a:t>
            </a:r>
            <a:br>
              <a:rPr lang="en-US" sz="2400" dirty="0"/>
            </a:br>
            <a:r>
              <a:rPr lang="en-US" sz="2400" dirty="0" smtClean="0"/>
              <a:t>  	</a:t>
            </a:r>
            <a:r>
              <a:rPr lang="de-DE" sz="2400" dirty="0" smtClean="0"/>
              <a:t>8GB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500GB HDD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- </a:t>
            </a:r>
            <a:r>
              <a:rPr lang="en-US" sz="2400" dirty="0"/>
              <a:t>	</a:t>
            </a:r>
            <a:r>
              <a:rPr lang="en-US" sz="2400" dirty="0" smtClean="0"/>
              <a:t>‘12 </a:t>
            </a:r>
            <a:r>
              <a:rPr lang="en-US" sz="2400" dirty="0"/>
              <a:t>MacBook </a:t>
            </a:r>
            <a:r>
              <a:rPr lang="en-US" sz="2400" dirty="0" smtClean="0"/>
              <a:t>Air 1.4, </a:t>
            </a:r>
            <a:r>
              <a:rPr lang="en-US" sz="2400" dirty="0"/>
              <a:t>GHz Intel Core i5</a:t>
            </a:r>
            <a:br>
              <a:rPr lang="en-US" sz="2400" dirty="0"/>
            </a:br>
            <a:r>
              <a:rPr lang="en-US" sz="2400" dirty="0"/>
              <a:t>  	</a:t>
            </a:r>
            <a:r>
              <a:rPr lang="de-DE" sz="2400" dirty="0"/>
              <a:t>4</a:t>
            </a:r>
            <a:r>
              <a:rPr lang="de-DE" sz="2400" dirty="0" smtClean="0"/>
              <a:t>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256GB HDD</a:t>
            </a:r>
            <a:br>
              <a:rPr lang="en-US" sz="2400" dirty="0" smtClean="0"/>
            </a:b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Fully-distributed mode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dirty="0" smtClean="0"/>
              <a:t>- 	Raspberry Pi 2 Model B (3 nodes)</a:t>
            </a:r>
            <a:br>
              <a:rPr lang="en-US" sz="2400" dirty="0" smtClean="0"/>
            </a:br>
            <a:r>
              <a:rPr lang="en-US" sz="2400" dirty="0" smtClean="0"/>
              <a:t>	A quad-core </a:t>
            </a:r>
            <a:r>
              <a:rPr lang="en-US" sz="2400" dirty="0"/>
              <a:t>ARM Cortex-A7 </a:t>
            </a:r>
            <a:r>
              <a:rPr lang="en-US" sz="2400" dirty="0" smtClean="0"/>
              <a:t>CPU (1Ghz Overclock)</a:t>
            </a:r>
            <a:br>
              <a:rPr lang="en-US" sz="2400" dirty="0" smtClean="0"/>
            </a:br>
            <a:r>
              <a:rPr lang="en-US" sz="2400" dirty="0" smtClean="0"/>
              <a:t>	</a:t>
            </a:r>
            <a:r>
              <a:rPr lang="en-US" sz="2400" dirty="0"/>
              <a:t>1GB </a:t>
            </a:r>
            <a:r>
              <a:rPr lang="en-US" sz="2400" dirty="0" smtClean="0"/>
              <a:t>500MHz SDRAM, 64GB HDD, 100Mbps Ethernet</a:t>
            </a: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416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Single node </a:t>
            </a:r>
            <a:r>
              <a:rPr lang="en-US" dirty="0" smtClean="0"/>
              <a:t>Operation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359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‘14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 2.8,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r>
              <a:rPr lang="de-DE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GB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500GB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users profiles </a:t>
            </a:r>
            <a:r>
              <a:rPr lang="en-US" sz="2000" dirty="0" smtClean="0">
                <a:solidFill>
                  <a:schemeClr val="accent5"/>
                </a:solidFill>
              </a:rPr>
              <a:t>(1GB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users’ age</a:t>
            </a:r>
            <a:br>
              <a:rPr lang="en-US" sz="2300" dirty="0" smtClean="0"/>
            </a:br>
            <a:r>
              <a:rPr lang="en-US" sz="2000" dirty="0" smtClean="0">
                <a:solidFill>
                  <a:srgbClr val="0070C0"/>
                </a:solidFill>
              </a:rPr>
              <a:t>- Standalone: 1M1R</a:t>
            </a:r>
          </a:p>
          <a:p>
            <a:r>
              <a:rPr lang="en-US" sz="2000" dirty="0" smtClean="0">
                <a:solidFill>
                  <a:srgbClr val="0070C0"/>
                </a:solidFill>
              </a:rPr>
              <a:t>- Pseudo distributed: 2M2R, 4M2R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907361"/>
              </p:ext>
            </p:extLst>
          </p:nvPr>
        </p:nvGraphicFramePr>
        <p:xfrm>
          <a:off x="736842" y="2971418"/>
          <a:ext cx="3475000" cy="2892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345"/>
                <a:gridCol w="868065"/>
                <a:gridCol w="954295"/>
                <a:gridCol w="954295"/>
              </a:tblGrid>
              <a:tr h="505528"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Split size</a:t>
                      </a:r>
                      <a:br>
                        <a:rPr lang="en-US" sz="18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(MB)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Running time(sec)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282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1M1R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 smtClean="0">
                          <a:solidFill>
                            <a:schemeClr val="bg1"/>
                          </a:solidFill>
                        </a:rPr>
                        <a:t>2M2R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4M2R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173.3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204.0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169.3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32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88.3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117.3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117.3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64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47.3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86.3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78.7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128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26.7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64.7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59.0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256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24.3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56.3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55.0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254749154"/>
              </p:ext>
            </p:extLst>
          </p:nvPr>
        </p:nvGraphicFramePr>
        <p:xfrm>
          <a:off x="4331033" y="2235201"/>
          <a:ext cx="4419600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292684" y="2209598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169889" y="4914697"/>
            <a:ext cx="8306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size(MB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47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Single node </a:t>
            </a:r>
            <a:r>
              <a:rPr lang="en-US" dirty="0" smtClean="0"/>
              <a:t>Operation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comment’s text length</a:t>
            </a:r>
            <a:br>
              <a:rPr lang="en-US" sz="2300" dirty="0" smtClean="0"/>
            </a:br>
            <a:r>
              <a:rPr lang="en-US" sz="2000" dirty="0" smtClean="0">
                <a:solidFill>
                  <a:srgbClr val="0070C0"/>
                </a:solidFill>
              </a:rPr>
              <a:t>- Standalone: 1M1R</a:t>
            </a:r>
          </a:p>
          <a:p>
            <a:r>
              <a:rPr lang="en-US" sz="2000" dirty="0" smtClean="0">
                <a:solidFill>
                  <a:srgbClr val="0070C0"/>
                </a:solidFill>
              </a:rPr>
              <a:t>- Pseudo distributed: 2M2R, 4M2R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014811"/>
              </p:ext>
            </p:extLst>
          </p:nvPr>
        </p:nvGraphicFramePr>
        <p:xfrm>
          <a:off x="736842" y="2971418"/>
          <a:ext cx="3475000" cy="2892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345"/>
                <a:gridCol w="868065"/>
                <a:gridCol w="954295"/>
                <a:gridCol w="954295"/>
              </a:tblGrid>
              <a:tr h="505528"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</a:rPr>
                        <a:t>Split size</a:t>
                      </a:r>
                      <a:br>
                        <a:rPr lang="en-US" sz="1800" dirty="0" smtClean="0">
                          <a:solidFill>
                            <a:schemeClr val="bg1"/>
                          </a:solidFill>
                        </a:rPr>
                      </a:br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(MB)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Running time(sec)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282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1M1R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 smtClean="0">
                          <a:solidFill>
                            <a:schemeClr val="bg1"/>
                          </a:solidFill>
                        </a:rPr>
                        <a:t>2M2R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4M2R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16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1577.7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1586.3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1590.0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32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807.7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831.0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803.7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64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425.0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634.0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540.3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128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411.0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454.3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397.7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256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312.3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299.0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323.0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594769883"/>
              </p:ext>
            </p:extLst>
          </p:nvPr>
        </p:nvGraphicFramePr>
        <p:xfrm>
          <a:off x="4331033" y="2235201"/>
          <a:ext cx="4419600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292684" y="2209598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169889" y="4914697"/>
            <a:ext cx="83067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b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Single node </a:t>
            </a:r>
            <a:r>
              <a:rPr lang="en-US" dirty="0" smtClean="0"/>
              <a:t>Operation test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comment’s text length</a:t>
            </a:r>
            <a:br>
              <a:rPr lang="en-US" sz="2300" dirty="0" smtClean="0"/>
            </a:br>
            <a:r>
              <a:rPr lang="en-US" sz="2000" dirty="0" smtClean="0">
                <a:solidFill>
                  <a:srgbClr val="0070C0"/>
                </a:solidFill>
              </a:rPr>
              <a:t>- Standalone: 1M1R</a:t>
            </a:r>
          </a:p>
          <a:p>
            <a:r>
              <a:rPr lang="en-US" sz="2000" dirty="0" smtClean="0">
                <a:solidFill>
                  <a:srgbClr val="0070C0"/>
                </a:solidFill>
              </a:rPr>
              <a:t>- Pseudo distributed: 2M2R, 4M2R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987799"/>
              </p:ext>
            </p:extLst>
          </p:nvPr>
        </p:nvGraphicFramePr>
        <p:xfrm>
          <a:off x="736842" y="2971418"/>
          <a:ext cx="3475000" cy="2892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345"/>
                <a:gridCol w="868065"/>
                <a:gridCol w="954295"/>
                <a:gridCol w="954295"/>
              </a:tblGrid>
              <a:tr h="505528">
                <a:tc rowSpan="2">
                  <a:txBody>
                    <a:bodyPr/>
                    <a:lstStyle/>
                    <a:p>
                      <a:pPr algn="ctr"/>
                      <a:r>
                        <a:rPr lang="en-US" sz="1400" dirty="0" err="1" smtClean="0">
                          <a:solidFill>
                            <a:schemeClr val="bg1"/>
                          </a:solidFill>
                        </a:rPr>
                        <a:t>io.sort.mb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Running time(sec)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282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1M1R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800" b="1" dirty="0" smtClean="0">
                          <a:solidFill>
                            <a:schemeClr val="bg1"/>
                          </a:solidFill>
                        </a:rPr>
                        <a:t>2M2R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4M2R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872.0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661.0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633.7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40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827.0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638.7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641.0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80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814.0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632.0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635.7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160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798.0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629.7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629.3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175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320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803.7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629.7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b="1" dirty="0" smtClean="0"/>
                        <a:t>629.0</a:t>
                      </a:r>
                      <a:endParaRPr lang="en-US" sz="1800" b="1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19976257"/>
              </p:ext>
            </p:extLst>
          </p:nvPr>
        </p:nvGraphicFramePr>
        <p:xfrm>
          <a:off x="4331033" y="2235201"/>
          <a:ext cx="4419600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292684" y="2057198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85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Fully-distributed</a:t>
            </a:r>
            <a:r>
              <a:rPr lang="en-US" dirty="0" smtClean="0"/>
              <a:t> Operation test</a:t>
            </a:r>
            <a:endParaRPr lang="en-US" dirty="0"/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2521450"/>
              </p:ext>
            </p:extLst>
          </p:nvPr>
        </p:nvGraphicFramePr>
        <p:xfrm>
          <a:off x="1013969" y="4715851"/>
          <a:ext cx="7116061" cy="13319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35"/>
                <a:gridCol w="1311966"/>
                <a:gridCol w="1126390"/>
                <a:gridCol w="1126390"/>
                <a:gridCol w="1126390"/>
                <a:gridCol w="1126390"/>
              </a:tblGrid>
              <a:tr h="539487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 smtClean="0">
                          <a:solidFill>
                            <a:schemeClr val="bg1"/>
                          </a:solidFill>
                        </a:rPr>
                        <a:t>Split size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5000"/>
                        <a:lumOff val="5000"/>
                      </a:schemeClr>
                    </a:solidFill>
                  </a:tcPr>
                </a:tc>
              </a:tr>
              <a:tr h="350520">
                <a:tc rowSpan="2"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Running</a:t>
                      </a:r>
                      <a:r>
                        <a:rPr lang="en-US" sz="1900" b="1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  <a:p>
                      <a:pPr algn="ctr"/>
                      <a:r>
                        <a:rPr lang="en-US" sz="1900" b="1" baseline="0" dirty="0" smtClean="0">
                          <a:solidFill>
                            <a:schemeClr val="bg1"/>
                          </a:solidFill>
                        </a:rPr>
                        <a:t>time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6 Mapper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375s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396s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442s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dirty="0" smtClean="0">
                          <a:solidFill>
                            <a:schemeClr val="tx1"/>
                          </a:solidFill>
                        </a:rPr>
                        <a:t>548</a:t>
                      </a:r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0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1" dirty="0" smtClean="0">
                          <a:solidFill>
                            <a:schemeClr val="bg1"/>
                          </a:solidFill>
                        </a:rPr>
                        <a:t>12 Mapper</a:t>
                      </a:r>
                      <a:endParaRPr lang="en-US" sz="19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313s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296s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350s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1" dirty="0" smtClean="0">
                          <a:solidFill>
                            <a:schemeClr val="tx1"/>
                          </a:solidFill>
                        </a:rPr>
                        <a:t>557</a:t>
                      </a:r>
                      <a:r>
                        <a:rPr lang="en-US" sz="2000" b="1" dirty="0" smtClean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1" name="Rectangle 20"/>
          <p:cNvSpPr/>
          <p:nvPr/>
        </p:nvSpPr>
        <p:spPr>
          <a:xfrm>
            <a:off x="628650" y="1280551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/>
              <a:t>Input: </a:t>
            </a:r>
            <a:r>
              <a:rPr lang="en-US" sz="2300" dirty="0" err="1"/>
              <a:t>StackOverflow’s</a:t>
            </a:r>
            <a:r>
              <a:rPr lang="en-US" sz="2300" dirty="0"/>
              <a:t> users profiles </a:t>
            </a:r>
            <a:r>
              <a:rPr lang="en-US" sz="2000" dirty="0">
                <a:solidFill>
                  <a:schemeClr val="accent5"/>
                </a:solidFill>
              </a:rPr>
              <a:t>(</a:t>
            </a:r>
            <a:r>
              <a:rPr lang="en-US" sz="2000" dirty="0" smtClean="0">
                <a:solidFill>
                  <a:schemeClr val="accent5"/>
                </a:solidFill>
              </a:rPr>
              <a:t>1GB)</a:t>
            </a:r>
            <a:endParaRPr lang="en-US" sz="2300" spc="-150" dirty="0" smtClean="0"/>
          </a:p>
          <a:p>
            <a:pPr>
              <a:tabLst>
                <a:tab pos="5800725" algn="l"/>
              </a:tabLst>
            </a:pPr>
            <a:r>
              <a:rPr lang="en-US" sz="2300" dirty="0" smtClean="0"/>
              <a:t>Test program: average users’ age based on countries</a:t>
            </a:r>
            <a:endParaRPr lang="en-US" sz="2000" spc="-150" dirty="0">
              <a:solidFill>
                <a:schemeClr val="accent5"/>
              </a:solidFill>
            </a:endParaRPr>
          </a:p>
        </p:txBody>
      </p:sp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1808217741"/>
              </p:ext>
            </p:extLst>
          </p:nvPr>
        </p:nvGraphicFramePr>
        <p:xfrm>
          <a:off x="972860" y="2072442"/>
          <a:ext cx="7226450" cy="2605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465951" y="6099244"/>
            <a:ext cx="8355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4714875" algn="l"/>
              </a:tabLst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Raspberry Pi 2 Model B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(3 nodes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quad-core ARM Cortex-A7 CPU (1Ghz Overclock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1GB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500MHz SDRAM, 64GB HDD, 100Mbps Ethernet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123568"/>
              </p:ext>
            </p:extLst>
          </p:nvPr>
        </p:nvGraphicFramePr>
        <p:xfrm>
          <a:off x="1742662" y="7457083"/>
          <a:ext cx="5658676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828"/>
                <a:gridCol w="1187962"/>
                <a:gridCol w="1187962"/>
                <a:gridCol w="1187962"/>
                <a:gridCol w="118796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800MHz</a:t>
                      </a:r>
                    </a:p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(6M6R)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8m28s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10m0s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12m46s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2nd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8m35s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8m44s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9m58s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12m14s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3rd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8m59s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10m13s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13m38s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8m45s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10m4s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12m53s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4" name="Group 23"/>
          <p:cNvGrpSpPr/>
          <p:nvPr/>
        </p:nvGrpSpPr>
        <p:grpSpPr>
          <a:xfrm>
            <a:off x="7755043" y="7141274"/>
            <a:ext cx="2533319" cy="3713552"/>
            <a:chOff x="7755043" y="6944053"/>
            <a:chExt cx="2533319" cy="371355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30634" y="6944053"/>
              <a:ext cx="815285" cy="81528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30635" y="8235761"/>
              <a:ext cx="815285" cy="81528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30634" y="9527463"/>
              <a:ext cx="815285" cy="81528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6106" y="8403205"/>
              <a:ext cx="529244" cy="480391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9249230" y="7704866"/>
              <a:ext cx="978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[master</a:t>
              </a:r>
              <a:r>
                <a:rPr lang="en-US" altLang="ko-KR" dirty="0" smtClean="0"/>
                <a:t>]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188189" y="8996571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worker1]</a:t>
              </a:r>
              <a:endParaRPr lang="en-US" dirty="0" smtClean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188189" y="10288273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worker2]</a:t>
              </a:r>
              <a:endParaRPr lang="en-US" dirty="0" smtClean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V="1">
              <a:off x="8515350" y="7351696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8515350" y="8643401"/>
              <a:ext cx="815285" cy="3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8515350" y="8643401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755043" y="9573516"/>
              <a:ext cx="1065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100Mbps</a:t>
              </a:r>
            </a:p>
            <a:p>
              <a:pPr algn="ctr"/>
              <a:r>
                <a:rPr lang="en-US" dirty="0"/>
                <a:t>E</a:t>
              </a:r>
              <a:r>
                <a:rPr lang="en-US" dirty="0" smtClean="0"/>
                <a:t>thernet</a:t>
              </a:r>
              <a:endParaRPr lang="en-US" dirty="0"/>
            </a:p>
          </p:txBody>
        </p:sp>
        <p:cxnSp>
          <p:nvCxnSpPr>
            <p:cNvPr id="37" name="Curved Connector 36"/>
            <p:cNvCxnSpPr/>
            <p:nvPr/>
          </p:nvCxnSpPr>
          <p:spPr>
            <a:xfrm rot="5400000" flipH="1" flipV="1">
              <a:off x="8349353" y="9147020"/>
              <a:ext cx="357405" cy="331245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33"/>
          <p:cNvSpPr txBox="1"/>
          <p:nvPr/>
        </p:nvSpPr>
        <p:spPr>
          <a:xfrm>
            <a:off x="7807487" y="3849027"/>
            <a:ext cx="647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 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25844" y="2132196"/>
            <a:ext cx="101181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endParaRPr lang="en-US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7313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Large Intermediate </a:t>
            </a:r>
            <a:r>
              <a:rPr lang="en-US" dirty="0" smtClean="0">
                <a:solidFill>
                  <a:schemeClr val="accent5"/>
                </a:solidFill>
              </a:rPr>
              <a:t>Results</a:t>
            </a:r>
            <a:r>
              <a:rPr lang="ko-KR" altLang="en-US" dirty="0" smtClean="0">
                <a:solidFill>
                  <a:schemeClr val="accent5"/>
                </a:solidFill>
              </a:rPr>
              <a:t/>
            </a:r>
            <a:br>
              <a:rPr lang="ko-KR" altLang="en-US" dirty="0" smtClean="0">
                <a:solidFill>
                  <a:schemeClr val="accent5"/>
                </a:solidFill>
              </a:rPr>
            </a:br>
            <a:r>
              <a:rPr lang="en-US" altLang="ko-KR" dirty="0" smtClean="0"/>
              <a:t>-</a:t>
            </a:r>
            <a:r>
              <a:rPr lang="ko-KR" altLang="en-US" dirty="0" smtClean="0"/>
              <a:t> </a:t>
            </a:r>
            <a:r>
              <a:rPr lang="en-US" altLang="ko-KR" dirty="0" smtClean="0"/>
              <a:t>Summary of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1946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Getting </a:t>
            </a:r>
            <a:r>
              <a:rPr lang="en-US" sz="2400" dirty="0" smtClean="0">
                <a:solidFill>
                  <a:srgbClr val="0070C0"/>
                </a:solidFill>
              </a:rPr>
              <a:t>java heap space </a:t>
            </a:r>
            <a:r>
              <a:rPr lang="en-US" sz="2400" dirty="0" smtClean="0"/>
              <a:t>error while running a </a:t>
            </a:r>
            <a:r>
              <a:rPr lang="en-US" sz="2400" dirty="0" err="1" smtClean="0"/>
              <a:t>MapReduce</a:t>
            </a:r>
            <a:r>
              <a:rPr lang="en-US" sz="2400" dirty="0" smtClean="0"/>
              <a:t> code for large dataset</a:t>
            </a:r>
            <a:br>
              <a:rPr lang="en-US" sz="2400" dirty="0" smtClean="0"/>
            </a:br>
            <a:r>
              <a:rPr lang="en-US" sz="2400" dirty="0" smtClean="0"/>
              <a:t>     - </a:t>
            </a:r>
            <a:r>
              <a:rPr lang="en-US" sz="2400" i="1" dirty="0" smtClean="0"/>
              <a:t>Need to be optimized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543300"/>
            <a:ext cx="8382000" cy="2743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41350" y="3937000"/>
            <a:ext cx="2597150" cy="279400"/>
          </a:xfrm>
          <a:prstGeom prst="rect">
            <a:avLst/>
          </a:prstGeom>
          <a:noFill/>
          <a:ln w="38100"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5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Large Intermediate </a:t>
            </a:r>
            <a:r>
              <a:rPr lang="en-US" dirty="0" smtClean="0">
                <a:solidFill>
                  <a:schemeClr val="accent5"/>
                </a:solidFill>
              </a:rPr>
              <a:t>Results</a:t>
            </a:r>
            <a:r>
              <a:rPr lang="ko-KR" altLang="en-US" dirty="0" smtClean="0">
                <a:solidFill>
                  <a:schemeClr val="accent5"/>
                </a:solidFill>
              </a:rPr>
              <a:t/>
            </a:r>
            <a:br>
              <a:rPr lang="ko-KR" altLang="en-US" dirty="0" smtClean="0">
                <a:solidFill>
                  <a:schemeClr val="accent5"/>
                </a:solidFill>
              </a:rPr>
            </a:br>
            <a:r>
              <a:rPr lang="en-US" altLang="ko-KR" sz="3600" dirty="0" smtClean="0"/>
              <a:t>-</a:t>
            </a:r>
            <a:r>
              <a:rPr lang="ko-KR" altLang="en-US" sz="3600" dirty="0" smtClean="0"/>
              <a:t> </a:t>
            </a:r>
            <a:r>
              <a:rPr lang="en-US" altLang="ko-KR" sz="3600" dirty="0"/>
              <a:t>T</a:t>
            </a:r>
            <a:r>
              <a:rPr lang="en-US" altLang="ko-KR" sz="3600" dirty="0" smtClean="0"/>
              <a:t>he r</a:t>
            </a:r>
            <a:r>
              <a:rPr lang="en-US" altLang="ko-KR" sz="3600" dirty="0" smtClean="0"/>
              <a:t>esult </a:t>
            </a:r>
            <a:r>
              <a:rPr lang="en-US" altLang="ko-KR" sz="3600" dirty="0" smtClean="0"/>
              <a:t>of </a:t>
            </a:r>
            <a:r>
              <a:rPr lang="en-US" altLang="ko-KR" sz="3600" dirty="0" smtClean="0"/>
              <a:t>testing original code</a:t>
            </a:r>
            <a:endParaRPr lang="en-US" sz="36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96" y="1825625"/>
            <a:ext cx="7755207" cy="4351338"/>
          </a:xfrm>
        </p:spPr>
      </p:pic>
      <p:sp>
        <p:nvSpPr>
          <p:cNvPr id="5" name="Rectangle 4"/>
          <p:cNvSpPr/>
          <p:nvPr/>
        </p:nvSpPr>
        <p:spPr>
          <a:xfrm>
            <a:off x="694396" y="3543300"/>
            <a:ext cx="3674404" cy="3683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9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Large Intermediate </a:t>
            </a:r>
            <a:r>
              <a:rPr lang="en-US" dirty="0" smtClean="0">
                <a:solidFill>
                  <a:schemeClr val="accent5"/>
                </a:solidFill>
              </a:rPr>
              <a:t>Results</a:t>
            </a:r>
            <a:r>
              <a:rPr lang="ko-KR" altLang="en-US" dirty="0" smtClean="0">
                <a:solidFill>
                  <a:schemeClr val="accent5"/>
                </a:solidFill>
              </a:rPr>
              <a:t/>
            </a:r>
            <a:br>
              <a:rPr lang="ko-KR" altLang="en-US" dirty="0" smtClean="0">
                <a:solidFill>
                  <a:schemeClr val="accent5"/>
                </a:solidFill>
              </a:rPr>
            </a:br>
            <a:r>
              <a:rPr lang="en-US" altLang="ko-KR" sz="3600" dirty="0" smtClean="0"/>
              <a:t>-</a:t>
            </a:r>
            <a:r>
              <a:rPr lang="ko-KR" altLang="en-US" sz="3600" dirty="0" smtClean="0"/>
              <a:t> </a:t>
            </a:r>
            <a:r>
              <a:rPr lang="en-US" altLang="ko-KR" sz="3600" dirty="0" smtClean="0"/>
              <a:t>Summary of solution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 heap </a:t>
            </a:r>
            <a:r>
              <a:rPr lang="en-US" dirty="0" smtClean="0">
                <a:solidFill>
                  <a:srgbClr val="0070C0"/>
                </a:solidFill>
              </a:rPr>
              <a:t>can’t contain the result of map A’s result</a:t>
            </a:r>
            <a:br>
              <a:rPr lang="en-US" dirty="0" smtClean="0">
                <a:solidFill>
                  <a:srgbClr val="0070C0"/>
                </a:solidFill>
              </a:rPr>
            </a:br>
            <a:r>
              <a:rPr lang="en-US" dirty="0" smtClean="0"/>
              <a:t>(the intermediate file)</a:t>
            </a:r>
          </a:p>
          <a:p>
            <a:pPr lvl="1"/>
            <a:r>
              <a:rPr lang="en-US" dirty="0" smtClean="0"/>
              <a:t>The result of phase A: 4,799,999,952B</a:t>
            </a:r>
          </a:p>
          <a:p>
            <a:pPr lvl="1"/>
            <a:r>
              <a:rPr lang="en-US" dirty="0" smtClean="0"/>
              <a:t>One map tasks: at least 959,999,990B(almost 1GB)</a:t>
            </a:r>
          </a:p>
          <a:p>
            <a:pPr lvl="1"/>
            <a:endParaRPr lang="en-US" dirty="0"/>
          </a:p>
          <a:p>
            <a:r>
              <a:rPr lang="en-US" dirty="0" smtClean="0"/>
              <a:t>To solve this problem, modify the value as below</a:t>
            </a:r>
            <a:r>
              <a:rPr lang="en-US" dirty="0" smtClean="0">
                <a:solidFill>
                  <a:srgbClr val="0070C0"/>
                </a:solidFill>
              </a:rPr>
              <a:t>.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7654819"/>
              </p:ext>
            </p:extLst>
          </p:nvPr>
        </p:nvGraphicFramePr>
        <p:xfrm>
          <a:off x="1758949" y="4579303"/>
          <a:ext cx="562610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7183"/>
                <a:gridCol w="1759889"/>
                <a:gridCol w="1649029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Original</a:t>
                      </a:r>
                      <a:r>
                        <a:rPr lang="en-US" baseline="0" dirty="0" smtClean="0"/>
                        <a:t> code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Solution</a:t>
                      </a:r>
                      <a:r>
                        <a:rPr lang="en-US" baseline="0" dirty="0" smtClean="0"/>
                        <a:t> code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Split</a:t>
                      </a:r>
                      <a:r>
                        <a:rPr lang="en-US" baseline="0" dirty="0" smtClean="0"/>
                        <a:t> size(MB)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dirty="0" smtClean="0"/>
                        <a:t>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dirty="0" smtClean="0"/>
                        <a:t>128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of Job tasks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JAVA HEAP 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dirty="0" smtClean="0"/>
                        <a:t>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256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Large Intermediate </a:t>
            </a:r>
            <a:r>
              <a:rPr lang="en-US" dirty="0" smtClean="0">
                <a:solidFill>
                  <a:schemeClr val="accent5"/>
                </a:solidFill>
              </a:rPr>
              <a:t>Results</a:t>
            </a:r>
            <a:r>
              <a:rPr lang="ko-KR" altLang="en-US" dirty="0" smtClean="0">
                <a:solidFill>
                  <a:schemeClr val="accent5"/>
                </a:solidFill>
              </a:rPr>
              <a:t/>
            </a:r>
            <a:br>
              <a:rPr lang="ko-KR" altLang="en-US" dirty="0" smtClean="0">
                <a:solidFill>
                  <a:schemeClr val="accent5"/>
                </a:solidFill>
              </a:rPr>
            </a:br>
            <a:r>
              <a:rPr lang="en-US" altLang="ko-KR" sz="3600" dirty="0" smtClean="0"/>
              <a:t>-</a:t>
            </a:r>
            <a:r>
              <a:rPr lang="ko-KR" altLang="en-US" sz="3600" dirty="0" smtClean="0"/>
              <a:t> </a:t>
            </a:r>
            <a:r>
              <a:rPr lang="en-US" altLang="ko-KR" sz="3600" dirty="0" smtClean="0"/>
              <a:t>The result of testing solution code</a:t>
            </a:r>
            <a:endParaRPr lang="en-US" sz="40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96" y="1930859"/>
            <a:ext cx="7755207" cy="4140870"/>
          </a:xfrm>
        </p:spPr>
      </p:pic>
      <p:sp>
        <p:nvSpPr>
          <p:cNvPr id="5" name="Rectangle 4"/>
          <p:cNvSpPr/>
          <p:nvPr/>
        </p:nvSpPr>
        <p:spPr>
          <a:xfrm>
            <a:off x="694396" y="3695700"/>
            <a:ext cx="1236004" cy="203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Outline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buFont typeface="Arial" charset="0"/>
              <a:buChar char="•"/>
            </a:pPr>
            <a:r>
              <a:rPr lang="en-US" dirty="0" smtClean="0"/>
              <a:t> Introduction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What is </a:t>
            </a:r>
            <a:r>
              <a:rPr lang="en-US" dirty="0" smtClean="0">
                <a:solidFill>
                  <a:schemeClr val="accent5"/>
                </a:solidFill>
              </a:rPr>
              <a:t>MapReduce?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How does MapReduce </a:t>
            </a:r>
            <a:r>
              <a:rPr lang="en-US" dirty="0" smtClean="0">
                <a:solidFill>
                  <a:schemeClr val="accent5"/>
                </a:solidFill>
              </a:rPr>
              <a:t>work?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Limitations </a:t>
            </a:r>
            <a:r>
              <a:rPr lang="en-US" dirty="0" smtClean="0"/>
              <a:t>of MapReduce</a:t>
            </a:r>
          </a:p>
          <a:p>
            <a:pPr>
              <a:buFont typeface="Arial" charset="0"/>
              <a:buChar char="•"/>
            </a:pPr>
            <a:r>
              <a:rPr lang="en-US" altLang="ko-KR" dirty="0" smtClean="0"/>
              <a:t> Objectives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ko-KR" altLang="en-US" dirty="0"/>
              <a:t> </a:t>
            </a:r>
            <a:r>
              <a:rPr lang="en-US" dirty="0" smtClean="0"/>
              <a:t>Operation test</a:t>
            </a:r>
          </a:p>
        </p:txBody>
      </p:sp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4688" y="4589464"/>
            <a:ext cx="7886700" cy="1500187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if you want to know more technical information,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lease enter our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GitHub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repository.</a:t>
            </a: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/I-SURF-Hadoop/MapReduce</a:t>
            </a:r>
          </a:p>
        </p:txBody>
      </p:sp>
    </p:spTree>
    <p:extLst>
      <p:ext uri="{BB962C8B-B14F-4D97-AF65-F5344CB8AC3E}">
        <p14:creationId xmlns:p14="http://schemas.microsoft.com/office/powerpoint/2010/main" val="18639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does MapReduce </a:t>
            </a:r>
            <a:r>
              <a:rPr lang="en-US" dirty="0" smtClean="0"/>
              <a:t>really work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487905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6961" y="3078723"/>
            <a:ext cx="2470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[ Map Phase ]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7233139" y="3502622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233139" y="42463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233138" y="505476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233138" y="58632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2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12728" y="2389915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Combining &amp; Sorting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smtClean="0">
                <a:solidFill>
                  <a:schemeClr val="accent5"/>
                </a:solidFill>
              </a:rPr>
              <a:t>The </a:t>
            </a:r>
            <a:r>
              <a:rPr lang="en-US" sz="2200" i="1" dirty="0" smtClean="0">
                <a:solidFill>
                  <a:schemeClr val="accent5"/>
                </a:solidFill>
              </a:rPr>
              <a:t>cat sees the dog, and the dog sees the </a:t>
            </a:r>
            <a:r>
              <a:rPr lang="en-US" sz="2200" i="1" smtClean="0">
                <a:solidFill>
                  <a:schemeClr val="accent5"/>
                </a:solidFill>
              </a:rPr>
              <a:t>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cxnSp>
        <p:nvCxnSpPr>
          <p:cNvPr id="21" name="Straight Arrow Connector 20"/>
          <p:cNvCxnSpPr>
            <a:stCxn id="64" idx="3"/>
            <a:endCxn id="9" idx="1"/>
          </p:cNvCxnSpPr>
          <p:nvPr/>
        </p:nvCxnSpPr>
        <p:spPr>
          <a:xfrm>
            <a:off x="3731166" y="2510131"/>
            <a:ext cx="1021457" cy="892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64" idx="3"/>
            <a:endCxn id="11" idx="1"/>
          </p:cNvCxnSpPr>
          <p:nvPr/>
        </p:nvCxnSpPr>
        <p:spPr>
          <a:xfrm>
            <a:off x="3731166" y="2510131"/>
            <a:ext cx="1021457" cy="7526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4" idx="3"/>
            <a:endCxn id="12" idx="1"/>
          </p:cNvCxnSpPr>
          <p:nvPr/>
        </p:nvCxnSpPr>
        <p:spPr>
          <a:xfrm>
            <a:off x="3731166" y="2510131"/>
            <a:ext cx="1021456" cy="15610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4" idx="3"/>
            <a:endCxn id="13" idx="1"/>
          </p:cNvCxnSpPr>
          <p:nvPr/>
        </p:nvCxnSpPr>
        <p:spPr>
          <a:xfrm>
            <a:off x="3731166" y="2510131"/>
            <a:ext cx="1021456" cy="23695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4" idx="3"/>
            <a:endCxn id="14" idx="1"/>
          </p:cNvCxnSpPr>
          <p:nvPr/>
        </p:nvCxnSpPr>
        <p:spPr>
          <a:xfrm>
            <a:off x="3731166" y="2510131"/>
            <a:ext cx="1021455" cy="31779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3"/>
            <a:endCxn id="15" idx="1"/>
          </p:cNvCxnSpPr>
          <p:nvPr/>
        </p:nvCxnSpPr>
        <p:spPr>
          <a:xfrm>
            <a:off x="6034834" y="3262742"/>
            <a:ext cx="1198305" cy="524165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4" idx="3"/>
            <a:endCxn id="16" idx="1"/>
          </p:cNvCxnSpPr>
          <p:nvPr/>
        </p:nvCxnSpPr>
        <p:spPr>
          <a:xfrm flipV="1">
            <a:off x="6034832" y="4530595"/>
            <a:ext cx="1198307" cy="11574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2" idx="3"/>
            <a:endCxn id="17" idx="1"/>
          </p:cNvCxnSpPr>
          <p:nvPr/>
        </p:nvCxnSpPr>
        <p:spPr>
          <a:xfrm>
            <a:off x="6034833" y="407119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3" idx="3"/>
            <a:endCxn id="18" idx="1"/>
          </p:cNvCxnSpPr>
          <p:nvPr/>
        </p:nvCxnSpPr>
        <p:spPr>
          <a:xfrm>
            <a:off x="6034833" y="487964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9" idx="3"/>
            <a:endCxn id="18" idx="1"/>
          </p:cNvCxnSpPr>
          <p:nvPr/>
        </p:nvCxnSpPr>
        <p:spPr>
          <a:xfrm>
            <a:off x="6034834" y="2519054"/>
            <a:ext cx="1198304" cy="362844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/>
          <p:nvPr/>
        </p:nvCxnSpPr>
        <p:spPr>
          <a:xfrm rot="5400000" flipH="1" flipV="1">
            <a:off x="6548536" y="2888076"/>
            <a:ext cx="635863" cy="432427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752623" y="2234769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52623" y="29784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52622" y="37869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52622" y="45953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52621" y="54038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28650" y="3663498"/>
            <a:ext cx="37445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MapReduce library </a:t>
            </a:r>
            <a:r>
              <a:rPr lang="en-US" sz="2000" dirty="0"/>
              <a:t>first splits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the input into </a:t>
            </a:r>
            <a:r>
              <a:rPr lang="en-US" sz="2000" i="1" dirty="0" smtClean="0">
                <a:solidFill>
                  <a:schemeClr val="accent5"/>
                </a:solidFill>
              </a:rPr>
              <a:t>M</a:t>
            </a:r>
            <a:r>
              <a:rPr lang="en-US" sz="2000" dirty="0" smtClean="0">
                <a:solidFill>
                  <a:schemeClr val="accent5"/>
                </a:solidFill>
              </a:rPr>
              <a:t> pieces. </a:t>
            </a:r>
          </a:p>
          <a:p>
            <a:endParaRPr lang="en-US" sz="2000" dirty="0" smtClean="0"/>
          </a:p>
          <a:p>
            <a:r>
              <a:rPr lang="en-US" sz="2000" dirty="0" smtClean="0"/>
              <a:t> A map worker processes these pieces using a </a:t>
            </a:r>
            <a:r>
              <a:rPr lang="en-US" sz="2000" dirty="0" smtClean="0">
                <a:solidFill>
                  <a:schemeClr val="accent5"/>
                </a:solidFill>
              </a:rPr>
              <a:t>user-defined</a:t>
            </a:r>
            <a:r>
              <a:rPr lang="en-US" sz="2000" dirty="0" smtClean="0"/>
              <a:t> </a:t>
            </a:r>
            <a:r>
              <a:rPr lang="en-US" sz="2000" i="1" dirty="0" smtClean="0">
                <a:solidFill>
                  <a:schemeClr val="accent5"/>
                </a:solidFill>
              </a:rPr>
              <a:t>Map </a:t>
            </a:r>
            <a:r>
              <a:rPr lang="en-US" sz="2000" dirty="0" smtClean="0"/>
              <a:t>function. </a:t>
            </a:r>
            <a:r>
              <a:rPr lang="en-US" altLang="ko-KR" sz="2000" dirty="0" smtClean="0">
                <a:solidFill>
                  <a:schemeClr val="accent5"/>
                </a:solidFill>
              </a:rPr>
              <a:t>Intermediate key/value </a:t>
            </a:r>
            <a:r>
              <a:rPr lang="en-US" altLang="ko-KR" sz="2000" dirty="0" smtClean="0">
                <a:solidFill>
                  <a:srgbClr val="002060"/>
                </a:solidFill>
              </a:rPr>
              <a:t>pairs</a:t>
            </a:r>
            <a:r>
              <a:rPr lang="en-US" sz="2000" dirty="0">
                <a:solidFill>
                  <a:srgbClr val="002060"/>
                </a:solidFill>
              </a:rPr>
              <a:t> </a:t>
            </a:r>
            <a:r>
              <a:rPr lang="en-US" sz="2000" dirty="0" smtClean="0"/>
              <a:t>will be produced by this function.</a:t>
            </a:r>
            <a:endParaRPr lang="en-US" sz="2000" baseline="30000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43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4856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289788" y="4489753"/>
            <a:ext cx="1282211" cy="910636"/>
            <a:chOff x="3794137" y="5623537"/>
            <a:chExt cx="1282211" cy="910636"/>
          </a:xfrm>
        </p:grpSpPr>
        <p:sp>
          <p:nvSpPr>
            <p:cNvPr id="67" name="Rectangle 66"/>
            <p:cNvSpPr/>
            <p:nvPr/>
          </p:nvSpPr>
          <p:spPr>
            <a:xfrm>
              <a:off x="3794137" y="5623537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794137" y="6078855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289788" y="2673325"/>
            <a:ext cx="1282212" cy="1365955"/>
            <a:chOff x="3875344" y="3802264"/>
            <a:chExt cx="1282212" cy="1365955"/>
          </a:xfrm>
        </p:grpSpPr>
        <p:sp>
          <p:nvSpPr>
            <p:cNvPr id="69" name="Rectangle 68"/>
            <p:cNvSpPr/>
            <p:nvPr/>
          </p:nvSpPr>
          <p:spPr>
            <a:xfrm>
              <a:off x="3875345" y="4257583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875344" y="4712901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875345" y="3802264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3" name="Straight Arrow Connector 72"/>
          <p:cNvCxnSpPr>
            <a:endCxn id="69" idx="1"/>
          </p:cNvCxnSpPr>
          <p:nvPr/>
        </p:nvCxnSpPr>
        <p:spPr>
          <a:xfrm>
            <a:off x="2046486" y="2697991"/>
            <a:ext cx="1243303" cy="65831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4924362" y="2111454"/>
            <a:ext cx="2934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[ Reduce Phase </a:t>
            </a:r>
            <a:r>
              <a:rPr lang="en-US" sz="3200" dirty="0" smtClean="0"/>
              <a:t>]</a:t>
            </a:r>
            <a:endParaRPr lang="en-US" sz="3200" dirty="0"/>
          </a:p>
        </p:txBody>
      </p:sp>
      <p:sp>
        <p:nvSpPr>
          <p:cNvPr id="27" name="TextBox 26"/>
          <p:cNvSpPr txBox="1"/>
          <p:nvPr/>
        </p:nvSpPr>
        <p:spPr>
          <a:xfrm>
            <a:off x="4924362" y="2908757"/>
            <a:ext cx="35909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When </a:t>
            </a:r>
            <a:r>
              <a:rPr lang="en-US" sz="2000" dirty="0"/>
              <a:t>a </a:t>
            </a:r>
            <a:r>
              <a:rPr lang="en-US" sz="2000" dirty="0">
                <a:solidFill>
                  <a:schemeClr val="accent5"/>
                </a:solidFill>
              </a:rPr>
              <a:t>reduce worker</a:t>
            </a:r>
            <a:r>
              <a:rPr lang="en-US" sz="2000" dirty="0"/>
              <a:t> has read all </a:t>
            </a:r>
            <a:r>
              <a:rPr lang="en-US" sz="2000" dirty="0" smtClean="0"/>
              <a:t>intermediate </a:t>
            </a:r>
            <a:r>
              <a:rPr lang="en-US" sz="2000" dirty="0"/>
              <a:t>data, </a:t>
            </a:r>
            <a:r>
              <a:rPr lang="en-US" sz="2000" dirty="0">
                <a:solidFill>
                  <a:schemeClr val="accent5"/>
                </a:solidFill>
              </a:rPr>
              <a:t>it sorts </a:t>
            </a:r>
            <a:r>
              <a:rPr lang="en-US" sz="2000" dirty="0" smtClean="0"/>
              <a:t>them </a:t>
            </a:r>
            <a:r>
              <a:rPr lang="en-US" sz="2000" dirty="0"/>
              <a:t>by the intermediate </a:t>
            </a:r>
            <a:r>
              <a:rPr lang="en-US" sz="2000" dirty="0" smtClean="0"/>
              <a:t>keys. </a:t>
            </a:r>
          </a:p>
          <a:p>
            <a:endParaRPr lang="en-US" sz="2000" dirty="0"/>
          </a:p>
          <a:p>
            <a:r>
              <a:rPr lang="en-US" sz="2000" dirty="0" smtClean="0"/>
              <a:t> The </a:t>
            </a:r>
            <a:r>
              <a:rPr lang="en-US" sz="2000" dirty="0"/>
              <a:t>reduce worker iterates </a:t>
            </a:r>
            <a:r>
              <a:rPr lang="en-US" sz="2000" dirty="0" smtClean="0"/>
              <a:t>the </a:t>
            </a:r>
            <a:r>
              <a:rPr lang="en-US" sz="2000" dirty="0"/>
              <a:t>sorted </a:t>
            </a:r>
            <a:r>
              <a:rPr lang="en-US" sz="2000" dirty="0" smtClean="0"/>
              <a:t>intermediate </a:t>
            </a:r>
            <a:r>
              <a:rPr lang="en-US" sz="2000" dirty="0"/>
              <a:t>data and for each </a:t>
            </a:r>
            <a:r>
              <a:rPr lang="en-US" sz="2000" dirty="0">
                <a:solidFill>
                  <a:schemeClr val="accent5"/>
                </a:solidFill>
              </a:rPr>
              <a:t>unique intermediate key</a:t>
            </a:r>
            <a:r>
              <a:rPr lang="en-US" sz="2000" dirty="0"/>
              <a:t> </a:t>
            </a:r>
            <a:r>
              <a:rPr lang="en-US" sz="2000" dirty="0" smtClean="0"/>
              <a:t>encountered</a:t>
            </a:r>
            <a:r>
              <a:rPr lang="en-US" sz="2000" dirty="0"/>
              <a:t>, it passes the key and the </a:t>
            </a:r>
            <a:r>
              <a:rPr lang="en-US" sz="2000" dirty="0" smtClean="0"/>
              <a:t>values </a:t>
            </a:r>
            <a:r>
              <a:rPr lang="en-US" sz="2000" dirty="0"/>
              <a:t>to the user’s </a:t>
            </a:r>
            <a:r>
              <a:rPr lang="en-US" sz="2000" i="1" dirty="0">
                <a:solidFill>
                  <a:schemeClr val="accent5"/>
                </a:solidFill>
              </a:rPr>
              <a:t>Reduce </a:t>
            </a:r>
            <a:r>
              <a:rPr lang="en-US" sz="2000" dirty="0" smtClean="0">
                <a:solidFill>
                  <a:schemeClr val="accent5"/>
                </a:solidFill>
              </a:rPr>
              <a:t>function</a:t>
            </a:r>
            <a:r>
              <a:rPr lang="en-US" sz="2000" dirty="0"/>
              <a:t>. </a:t>
            </a:r>
            <a:endParaRPr lang="en-US" sz="2000" baseline="30000" dirty="0"/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2046486" y="3451334"/>
            <a:ext cx="1243301" cy="1489226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51" idx="3"/>
            <a:endCxn id="69" idx="1"/>
          </p:cNvCxnSpPr>
          <p:nvPr/>
        </p:nvCxnSpPr>
        <p:spPr>
          <a:xfrm flipV="1">
            <a:off x="2046487" y="3356303"/>
            <a:ext cx="1243302" cy="158425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2065940" y="4940560"/>
            <a:ext cx="1223847" cy="11382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oup 83"/>
          <p:cNvGrpSpPr/>
          <p:nvPr/>
        </p:nvGrpSpPr>
        <p:grpSpPr>
          <a:xfrm>
            <a:off x="764275" y="2108080"/>
            <a:ext cx="1282212" cy="4426094"/>
            <a:chOff x="764275" y="2108080"/>
            <a:chExt cx="1282212" cy="4426094"/>
          </a:xfrm>
        </p:grpSpPr>
        <p:grpSp>
          <p:nvGrpSpPr>
            <p:cNvPr id="44" name="Group 43"/>
            <p:cNvGrpSpPr/>
            <p:nvPr/>
          </p:nvGrpSpPr>
          <p:grpSpPr>
            <a:xfrm>
              <a:off x="764275" y="2108080"/>
              <a:ext cx="1282212" cy="1821273"/>
              <a:chOff x="3930893" y="2105958"/>
              <a:chExt cx="1282212" cy="2274276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3930894" y="2105958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3930893" y="2674527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930893" y="3243096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930893" y="3811665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64275" y="4257582"/>
              <a:ext cx="1282212" cy="2276592"/>
              <a:chOff x="3930893" y="4203361"/>
              <a:chExt cx="1282212" cy="2276592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3930894" y="4658680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930893" y="5113998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3930893" y="5569317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3930893" y="6024635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3930894" y="4203361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and,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29" name="TextBox 28"/>
          <p:cNvSpPr txBox="1"/>
          <p:nvPr/>
        </p:nvSpPr>
        <p:spPr>
          <a:xfrm>
            <a:off x="2557248" y="2080890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Shuffling</a:t>
            </a:r>
          </a:p>
        </p:txBody>
      </p:sp>
      <p:cxnSp>
        <p:nvCxnSpPr>
          <p:cNvPr id="30" name="Curved Connector 29"/>
          <p:cNvCxnSpPr/>
          <p:nvPr/>
        </p:nvCxnSpPr>
        <p:spPr>
          <a:xfrm rot="5400000" flipH="1" flipV="1">
            <a:off x="2626588" y="2485094"/>
            <a:ext cx="488536" cy="40544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02640" y="6159996"/>
            <a:ext cx="2646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5"/>
                </a:solidFill>
              </a:rPr>
              <a:t>Two </a:t>
            </a:r>
            <a:r>
              <a:rPr lang="en-US" b="1" dirty="0" smtClean="0"/>
              <a:t>independent</a:t>
            </a:r>
            <a:r>
              <a:rPr lang="en-US" b="1" dirty="0" smtClean="0">
                <a:solidFill>
                  <a:schemeClr val="accent5"/>
                </a:solidFill>
              </a:rPr>
              <a:t> reducer</a:t>
            </a:r>
            <a:endParaRPr lang="en-US" b="1" dirty="0" smtClean="0"/>
          </a:p>
        </p:txBody>
      </p:sp>
      <p:cxnSp>
        <p:nvCxnSpPr>
          <p:cNvPr id="32" name="Curved Connector 31"/>
          <p:cNvCxnSpPr/>
          <p:nvPr/>
        </p:nvCxnSpPr>
        <p:spPr>
          <a:xfrm rot="16200000" flipV="1">
            <a:off x="3639518" y="5567755"/>
            <a:ext cx="624687" cy="55979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63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47775" y="2274838"/>
            <a:ext cx="66484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“There </a:t>
            </a:r>
            <a:r>
              <a:rPr lang="en-US" sz="2400" dirty="0"/>
              <a:t>was </a:t>
            </a:r>
            <a:r>
              <a:rPr lang="en-US" sz="2400" dirty="0">
                <a:solidFill>
                  <a:schemeClr val="accent5"/>
                </a:solidFill>
              </a:rPr>
              <a:t>5 </a:t>
            </a:r>
            <a:r>
              <a:rPr lang="en-US" sz="2400" dirty="0" err="1">
                <a:solidFill>
                  <a:schemeClr val="accent5"/>
                </a:solidFill>
              </a:rPr>
              <a:t>exabytes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of information </a:t>
            </a:r>
            <a:r>
              <a:rPr lang="en-US" sz="2400" dirty="0" smtClean="0"/>
              <a:t>created </a:t>
            </a:r>
            <a:r>
              <a:rPr lang="en-US" sz="2400" dirty="0"/>
              <a:t>between the </a:t>
            </a:r>
            <a:r>
              <a:rPr lang="en-US" sz="2400" dirty="0">
                <a:solidFill>
                  <a:schemeClr val="accent5"/>
                </a:solidFill>
              </a:rPr>
              <a:t>dawn of civilization through </a:t>
            </a:r>
            <a:r>
              <a:rPr lang="en-US" sz="2400" dirty="0" smtClean="0">
                <a:solidFill>
                  <a:schemeClr val="accent5"/>
                </a:solidFill>
              </a:rPr>
              <a:t>2003</a:t>
            </a:r>
            <a:r>
              <a:rPr lang="en-US" sz="2400" dirty="0" smtClean="0"/>
              <a:t>, </a:t>
            </a:r>
          </a:p>
          <a:p>
            <a:pPr algn="ctr"/>
            <a:r>
              <a:rPr lang="en-US" sz="2400" dirty="0" smtClean="0"/>
              <a:t>But </a:t>
            </a:r>
            <a:r>
              <a:rPr lang="en-US" sz="2400" dirty="0"/>
              <a:t>that much information is now created </a:t>
            </a:r>
            <a:endParaRPr lang="en-US" sz="2400" dirty="0" smtClean="0"/>
          </a:p>
          <a:p>
            <a:pPr algn="ctr"/>
            <a:r>
              <a:rPr lang="en-US" sz="2400" dirty="0">
                <a:solidFill>
                  <a:schemeClr val="accent5"/>
                </a:solidFill>
              </a:rPr>
              <a:t>e</a:t>
            </a:r>
            <a:r>
              <a:rPr lang="en-US" sz="2400" dirty="0" smtClean="0">
                <a:solidFill>
                  <a:schemeClr val="accent5"/>
                </a:solidFill>
              </a:rPr>
              <a:t>very 2 </a:t>
            </a:r>
            <a:r>
              <a:rPr lang="en-US" sz="2400" dirty="0">
                <a:solidFill>
                  <a:schemeClr val="accent5"/>
                </a:solidFill>
              </a:rPr>
              <a:t>days</a:t>
            </a:r>
            <a:r>
              <a:rPr lang="en-US" sz="2400" dirty="0"/>
              <a:t>, and the pace is increasing</a:t>
            </a:r>
            <a:r>
              <a:rPr lang="en-US" sz="2400" dirty="0" smtClean="0"/>
              <a:t>...”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>
                <a:latin typeface="+mj-lt"/>
              </a:rPr>
              <a:t>- Eric Schmidt, Google CEO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888" y="1688592"/>
            <a:ext cx="4078224" cy="34808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0308" y="950877"/>
            <a:ext cx="27435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Data scientists want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o analyze these </a:t>
            </a:r>
          </a:p>
          <a:p>
            <a:r>
              <a:rPr lang="en-US" sz="2400" dirty="0">
                <a:solidFill>
                  <a:schemeClr val="accent5"/>
                </a:solidFill>
              </a:rPr>
              <a:t>l</a:t>
            </a:r>
            <a:r>
              <a:rPr lang="en-US" sz="2400" dirty="0" smtClean="0">
                <a:solidFill>
                  <a:schemeClr val="accent5"/>
                </a:solidFill>
              </a:rPr>
              <a:t>arge data sets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10308" y="2613821"/>
            <a:ext cx="23444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But single machines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have </a:t>
            </a:r>
          </a:p>
          <a:p>
            <a:r>
              <a:rPr lang="en-US" sz="2400" dirty="0" smtClean="0">
                <a:solidFill>
                  <a:schemeClr val="accent5"/>
                </a:solidFill>
              </a:rPr>
              <a:t>limitations </a:t>
            </a:r>
          </a:p>
          <a:p>
            <a:r>
              <a:rPr lang="en-US" sz="2400" dirty="0" smtClean="0"/>
              <a:t>in processing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hese data sets</a:t>
            </a:r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523386" y="950877"/>
            <a:ext cx="3353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How can we handle that?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0308" y="5491624"/>
            <a:ext cx="38604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Furthermore, data sets </a:t>
            </a:r>
          </a:p>
          <a:p>
            <a:r>
              <a:rPr lang="en-US" sz="2400" dirty="0" smtClean="0"/>
              <a:t>are now </a:t>
            </a:r>
            <a:r>
              <a:rPr lang="en-US" sz="2400" dirty="0" smtClean="0">
                <a:solidFill>
                  <a:schemeClr val="accent5"/>
                </a:solidFill>
              </a:rPr>
              <a:t>growing very rapidly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6202546" y="2613821"/>
            <a:ext cx="267413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 Do we need to</a:t>
            </a:r>
          </a:p>
          <a:p>
            <a:pPr algn="r"/>
            <a:r>
              <a:rPr lang="en-US" sz="2400" dirty="0" smtClean="0"/>
              <a:t>understand</a:t>
            </a:r>
          </a:p>
          <a:p>
            <a:pPr algn="r"/>
            <a:r>
              <a:rPr lang="en-US" sz="2400" dirty="0" smtClean="0"/>
              <a:t> the details of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parallelization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fault tolerance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data distribution</a:t>
            </a:r>
          </a:p>
          <a:p>
            <a:pPr algn="r"/>
            <a:r>
              <a:rPr lang="en-US" sz="2400" dirty="0" smtClean="0"/>
              <a:t>and </a:t>
            </a:r>
            <a:r>
              <a:rPr lang="en-US" sz="2400" dirty="0" smtClean="0">
                <a:solidFill>
                  <a:schemeClr val="bg1"/>
                </a:solidFill>
              </a:rPr>
              <a:t>load balancing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984730" y="1688592"/>
            <a:ext cx="2891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>
                <a:solidFill>
                  <a:schemeClr val="accent5"/>
                </a:solidFill>
              </a:rPr>
              <a:t>Distribute </a:t>
            </a:r>
            <a:r>
              <a:rPr lang="en-US" sz="2400" dirty="0" smtClean="0">
                <a:solidFill>
                  <a:schemeClr val="accent5"/>
                </a:solidFill>
              </a:rPr>
              <a:t>processing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95740" y="5860956"/>
            <a:ext cx="2480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/>
              <a:t>The answer is </a:t>
            </a:r>
            <a:r>
              <a:rPr lang="en-US" sz="2400" dirty="0" smtClean="0">
                <a:solidFill>
                  <a:schemeClr val="accent5"/>
                </a:solidFill>
              </a:rPr>
              <a:t>‘no’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6545846" y="3701423"/>
            <a:ext cx="225709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parallelization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fault </a:t>
            </a:r>
            <a:r>
              <a:rPr lang="en-US" sz="2400" dirty="0" smtClean="0">
                <a:solidFill>
                  <a:schemeClr val="accent5"/>
                </a:solidFill>
              </a:rPr>
              <a:t>tolerance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data distribution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load balancing</a:t>
            </a:r>
            <a:r>
              <a:rPr lang="ko-KR" altLang="en-US" sz="2400" dirty="0" smtClean="0">
                <a:solidFill>
                  <a:schemeClr val="accent5"/>
                </a:solidFill>
              </a:rPr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75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800" y="1453453"/>
            <a:ext cx="39742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</a:rPr>
              <a:t>MapReduce</a:t>
            </a:r>
            <a:r>
              <a:rPr lang="en-US" sz="2400" dirty="0"/>
              <a:t> is a </a:t>
            </a:r>
            <a:r>
              <a:rPr lang="en-US" sz="2400" dirty="0" smtClean="0"/>
              <a:t>programming </a:t>
            </a:r>
            <a:r>
              <a:rPr lang="en-US" sz="2400" dirty="0"/>
              <a:t>model for </a:t>
            </a:r>
            <a:r>
              <a:rPr lang="en-US" sz="2400" dirty="0" smtClean="0"/>
              <a:t>processing </a:t>
            </a:r>
            <a:r>
              <a:rPr lang="en-US" sz="2400" dirty="0"/>
              <a:t>and generating large data </a:t>
            </a:r>
            <a:r>
              <a:rPr lang="en-US" sz="2400" dirty="0" smtClean="0"/>
              <a:t>sets</a:t>
            </a:r>
            <a:endParaRPr lang="en-US" sz="2400" baseline="30000" dirty="0"/>
          </a:p>
        </p:txBody>
      </p:sp>
      <p:sp>
        <p:nvSpPr>
          <p:cNvPr id="5" name="Rectangle 4"/>
          <p:cNvSpPr/>
          <p:nvPr/>
        </p:nvSpPr>
        <p:spPr>
          <a:xfrm>
            <a:off x="4622800" y="3147795"/>
            <a:ext cx="39742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Many </a:t>
            </a:r>
            <a:r>
              <a:rPr lang="en-US" sz="2400" dirty="0" smtClean="0">
                <a:solidFill>
                  <a:schemeClr val="accent5"/>
                </a:solidFill>
              </a:rPr>
              <a:t>real world tasks </a:t>
            </a:r>
            <a:r>
              <a:rPr lang="en-US" sz="2400" dirty="0" smtClean="0"/>
              <a:t>are </a:t>
            </a:r>
            <a:br>
              <a:rPr lang="en-US" sz="2400" dirty="0" smtClean="0"/>
            </a:br>
            <a:r>
              <a:rPr lang="en-US" sz="2400" dirty="0" smtClean="0"/>
              <a:t>expressible in this model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622800" y="4475004"/>
            <a:ext cx="39742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model is </a:t>
            </a:r>
            <a:r>
              <a:rPr lang="en-US" sz="2400" dirty="0" smtClean="0">
                <a:solidFill>
                  <a:schemeClr val="accent5"/>
                </a:solidFill>
              </a:rPr>
              <a:t>easy </a:t>
            </a:r>
            <a:r>
              <a:rPr lang="en-US" sz="2400" dirty="0">
                <a:solidFill>
                  <a:schemeClr val="accent5"/>
                </a:solidFill>
              </a:rPr>
              <a:t>to use</a:t>
            </a:r>
            <a:r>
              <a:rPr lang="en-US" sz="2400" dirty="0"/>
              <a:t>, even for programmers without experience with </a:t>
            </a:r>
            <a:r>
              <a:rPr lang="en-US" sz="2400" dirty="0" smtClean="0">
                <a:solidFill>
                  <a:schemeClr val="accent5"/>
                </a:solidFill>
              </a:rPr>
              <a:t>parallel </a:t>
            </a:r>
            <a:r>
              <a:rPr lang="en-US" sz="2400" dirty="0">
                <a:solidFill>
                  <a:schemeClr val="accent5"/>
                </a:solidFill>
              </a:rPr>
              <a:t>and distributed </a:t>
            </a:r>
            <a:r>
              <a:rPr lang="en-US" sz="2400" dirty="0" smtClean="0">
                <a:solidFill>
                  <a:schemeClr val="accent5"/>
                </a:solidFill>
              </a:rPr>
              <a:t>systems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”.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38331" y="690287"/>
            <a:ext cx="4191481" cy="5556041"/>
            <a:chOff x="431319" y="690287"/>
            <a:chExt cx="4191481" cy="5556041"/>
          </a:xfrm>
        </p:grpSpPr>
        <p:grpSp>
          <p:nvGrpSpPr>
            <p:cNvPr id="10" name="Group 9"/>
            <p:cNvGrpSpPr/>
            <p:nvPr/>
          </p:nvGrpSpPr>
          <p:grpSpPr>
            <a:xfrm>
              <a:off x="431319" y="690287"/>
              <a:ext cx="4191481" cy="5354377"/>
              <a:chOff x="430924" y="690222"/>
              <a:chExt cx="4191876" cy="5327054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417" r="-1"/>
              <a:stretch/>
            </p:blipFill>
            <p:spPr>
              <a:xfrm>
                <a:off x="430924" y="1708419"/>
                <a:ext cx="4191876" cy="4308857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9696" b="89741" l="7612" r="9230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01" r="6137"/>
              <a:stretch/>
            </p:blipFill>
            <p:spPr>
              <a:xfrm>
                <a:off x="557275" y="690222"/>
                <a:ext cx="3867579" cy="1594248"/>
              </a:xfrm>
              <a:prstGeom prst="rect">
                <a:avLst/>
              </a:prstGeom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541032" y="5969329"/>
              <a:ext cx="321325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*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https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://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en.wikipedia.org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/wiki/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Apache_Hadoop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83663" y="3418269"/>
              <a:ext cx="1888337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MapReduce Layer</a:t>
              </a:r>
              <a:endParaRPr lang="en-US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19862" y="3832205"/>
              <a:ext cx="1252138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HDFS Layer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4834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622"/>
          <a:stretch/>
        </p:blipFill>
        <p:spPr>
          <a:xfrm>
            <a:off x="692150" y="1272461"/>
            <a:ext cx="8096249" cy="53085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MapReduce?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6931" y="1933046"/>
            <a:ext cx="29172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i="1" dirty="0" smtClean="0">
                <a:solidFill>
                  <a:schemeClr val="accent5"/>
                </a:solidFill>
              </a:rPr>
              <a:t>Mapper</a:t>
            </a:r>
            <a:r>
              <a:rPr lang="en-US" i="1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takes</a:t>
            </a:r>
            <a:r>
              <a:rPr lang="en-US" dirty="0" smtClean="0"/>
              <a:t> </a:t>
            </a:r>
            <a:r>
              <a:rPr lang="en-US" dirty="0"/>
              <a:t>an input </a:t>
            </a:r>
            <a:endParaRPr lang="en-US" dirty="0" smtClean="0"/>
          </a:p>
          <a:p>
            <a:pPr algn="r"/>
            <a:r>
              <a:rPr lang="en-US" dirty="0" smtClean="0"/>
              <a:t>and </a:t>
            </a:r>
            <a:r>
              <a:rPr lang="en-US" dirty="0" smtClean="0">
                <a:solidFill>
                  <a:schemeClr val="accent5"/>
                </a:solidFill>
              </a:rPr>
              <a:t>produces</a:t>
            </a:r>
            <a:r>
              <a:rPr lang="en-US" dirty="0" smtClean="0"/>
              <a:t> a </a:t>
            </a:r>
            <a:r>
              <a:rPr lang="en-US" dirty="0"/>
              <a:t>set of </a:t>
            </a:r>
            <a:endParaRPr lang="en-US" dirty="0" smtClean="0"/>
          </a:p>
          <a:p>
            <a:pPr algn="r"/>
            <a:r>
              <a:rPr lang="en-US" dirty="0" smtClean="0">
                <a:solidFill>
                  <a:schemeClr val="accent5"/>
                </a:solidFill>
              </a:rPr>
              <a:t>intermediate </a:t>
            </a:r>
            <a:r>
              <a:rPr lang="en-US" dirty="0">
                <a:solidFill>
                  <a:schemeClr val="accent5"/>
                </a:solidFill>
              </a:rPr>
              <a:t>key/value </a:t>
            </a:r>
            <a:r>
              <a:rPr lang="en-US" dirty="0"/>
              <a:t>pairs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15354" y="1933046"/>
            <a:ext cx="32112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>
                <a:solidFill>
                  <a:schemeClr val="accent5"/>
                </a:solidFill>
              </a:rPr>
              <a:t>Reducer </a:t>
            </a:r>
            <a:r>
              <a:rPr lang="en-US" dirty="0" smtClean="0">
                <a:solidFill>
                  <a:schemeClr val="accent5"/>
                </a:solidFill>
              </a:rPr>
              <a:t>merges </a:t>
            </a:r>
            <a:r>
              <a:rPr lang="en-US" dirty="0"/>
              <a:t>together these </a:t>
            </a:r>
            <a:endParaRPr lang="en-US" dirty="0" smtClean="0"/>
          </a:p>
          <a:p>
            <a:r>
              <a:rPr lang="en-US" dirty="0" smtClean="0"/>
              <a:t>Intermediate values associated </a:t>
            </a:r>
          </a:p>
          <a:p>
            <a:r>
              <a:rPr lang="en-US" dirty="0" smtClean="0"/>
              <a:t>with </a:t>
            </a:r>
            <a:r>
              <a:rPr lang="en-US" dirty="0"/>
              <a:t>the </a:t>
            </a:r>
            <a:r>
              <a:rPr lang="en-US" dirty="0">
                <a:solidFill>
                  <a:schemeClr val="accent5"/>
                </a:solidFill>
              </a:rPr>
              <a:t>same intermediate key </a:t>
            </a:r>
          </a:p>
        </p:txBody>
      </p:sp>
      <p:sp>
        <p:nvSpPr>
          <p:cNvPr id="3" name="Rectangle 2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Clusters”. p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.12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18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endCxn id="34" idx="1"/>
          </p:cNvCxnSpPr>
          <p:nvPr/>
        </p:nvCxnSpPr>
        <p:spPr>
          <a:xfrm flipV="1">
            <a:off x="5854211" y="4157013"/>
            <a:ext cx="969788" cy="1227061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4" idx="1"/>
          </p:cNvCxnSpPr>
          <p:nvPr/>
        </p:nvCxnSpPr>
        <p:spPr>
          <a:xfrm>
            <a:off x="5854210" y="2964757"/>
            <a:ext cx="969789" cy="1192256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" idx="3"/>
          </p:cNvCxnSpPr>
          <p:nvPr/>
        </p:nvCxnSpPr>
        <p:spPr>
          <a:xfrm flipV="1">
            <a:off x="3731166" y="2508698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731166" y="5137359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MapReduce work?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0712" y="4682124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spc="-120" dirty="0" smtClean="0">
                <a:solidFill>
                  <a:sysClr val="windowText" lastClr="000000"/>
                </a:solidFill>
              </a:rPr>
              <a:t>And the dog sees the cat</a:t>
            </a:r>
            <a:endParaRPr lang="en-US" sz="2300" spc="-12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72000" y="2077304"/>
            <a:ext cx="1282212" cy="1821273"/>
            <a:chOff x="3930893" y="2105958"/>
            <a:chExt cx="1282212" cy="2274276"/>
          </a:xfrm>
        </p:grpSpPr>
        <p:sp>
          <p:nvSpPr>
            <p:cNvPr id="15" name="Rectangle 14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4226806"/>
            <a:ext cx="1282212" cy="2276592"/>
            <a:chOff x="3930893" y="4203361"/>
            <a:chExt cx="1282212" cy="2276592"/>
          </a:xfrm>
        </p:grpSpPr>
        <p:sp>
          <p:nvSpPr>
            <p:cNvPr id="26" name="Rectangle 25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23999" y="3018717"/>
            <a:ext cx="1282212" cy="2276592"/>
            <a:chOff x="3930893" y="4203361"/>
            <a:chExt cx="1282212" cy="2276592"/>
          </a:xfrm>
        </p:grpSpPr>
        <p:sp>
          <p:nvSpPr>
            <p:cNvPr id="33" name="Rectangle 32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573488" y="5796171"/>
            <a:ext cx="2570512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i="1" dirty="0" smtClean="0"/>
              <a:t>- </a:t>
            </a:r>
            <a:r>
              <a:rPr lang="en-US" sz="2100" i="1" dirty="0" err="1" smtClean="0">
                <a:solidFill>
                  <a:schemeClr val="accent5"/>
                </a:solidFill>
              </a:rPr>
              <a:t>wordcount</a:t>
            </a:r>
            <a:r>
              <a:rPr lang="en-US" sz="2100" i="1" dirty="0" smtClean="0">
                <a:solidFill>
                  <a:schemeClr val="accent5"/>
                </a:solidFill>
              </a:rPr>
              <a:t> </a:t>
            </a:r>
            <a:r>
              <a:rPr lang="en-US" sz="2100" i="1" dirty="0" smtClean="0"/>
              <a:t>program </a:t>
            </a:r>
          </a:p>
          <a:p>
            <a:r>
              <a:rPr lang="en-US" sz="2100" i="1" dirty="0" smtClean="0"/>
              <a:t>- A sentence is split</a:t>
            </a:r>
          </a:p>
          <a:p>
            <a:r>
              <a:rPr lang="en-US" sz="2100" i="1" dirty="0" smtClean="0"/>
              <a:t>   into </a:t>
            </a:r>
            <a:r>
              <a:rPr lang="en-US" sz="2100" i="1" dirty="0" smtClean="0">
                <a:solidFill>
                  <a:schemeClr val="accent5"/>
                </a:solidFill>
              </a:rPr>
              <a:t>two map tasks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587245" y="3574879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Map Phase</a:t>
            </a:r>
            <a:endParaRPr lang="en-US" sz="20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6734671" y="2038287"/>
            <a:ext cx="9681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Reduce</a:t>
            </a:r>
          </a:p>
          <a:p>
            <a:pPr algn="ctr"/>
            <a:r>
              <a:rPr lang="en-US" sz="2000" b="1" dirty="0" smtClean="0"/>
              <a:t>Phase</a:t>
            </a:r>
            <a:endParaRPr lang="en-US" sz="2000" b="1" dirty="0"/>
          </a:p>
        </p:txBody>
      </p:sp>
      <p:cxnSp>
        <p:nvCxnSpPr>
          <p:cNvPr id="50" name="Curved Connector 49"/>
          <p:cNvCxnSpPr/>
          <p:nvPr/>
        </p:nvCxnSpPr>
        <p:spPr>
          <a:xfrm rot="5400000" flipH="1" flipV="1">
            <a:off x="3419240" y="2870232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/>
          <p:nvPr/>
        </p:nvCxnSpPr>
        <p:spPr>
          <a:xfrm flipV="1">
            <a:off x="6138289" y="2367423"/>
            <a:ext cx="600433" cy="587443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32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93150" y="1638327"/>
            <a:ext cx="7757699" cy="3206160"/>
            <a:chOff x="1200150" y="2057399"/>
            <a:chExt cx="6743700" cy="27870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42" t="25255" r="8897" b="32141"/>
            <a:stretch/>
          </p:blipFill>
          <p:spPr>
            <a:xfrm>
              <a:off x="1200150" y="2057399"/>
              <a:ext cx="6743700" cy="2787087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>
              <a:off x="1200150" y="2694238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200150" y="3175045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200150" y="3659391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200150" y="4151306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Limitations</a:t>
            </a:r>
            <a:r>
              <a:rPr lang="en-US" dirty="0" smtClean="0"/>
              <a:t> of </a:t>
            </a:r>
            <a:r>
              <a:rPr lang="en-US" dirty="0" err="1"/>
              <a:t>MapReduce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9601200" y="4047079"/>
            <a:ext cx="3686901" cy="2935698"/>
          </a:xfrm>
        </p:spPr>
        <p:txBody>
          <a:bodyPr/>
          <a:lstStyle/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Out-of-Memory Errors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High </a:t>
            </a:r>
            <a:r>
              <a:rPr lang="en-US" sz="2400" dirty="0" smtClean="0">
                <a:solidFill>
                  <a:schemeClr val="accent5"/>
                </a:solidFill>
              </a:rPr>
              <a:t>Memory Pressure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Inappropriate  </a:t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>
                <a:solidFill>
                  <a:schemeClr val="accent5"/>
                </a:solidFill>
              </a:rPr>
              <a:t> Configuration</a:t>
            </a: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742329" y="5163581"/>
            <a:ext cx="76593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There are </a:t>
            </a:r>
            <a:r>
              <a:rPr lang="en-US" sz="2800" dirty="0" smtClean="0">
                <a:solidFill>
                  <a:schemeClr val="accent5"/>
                </a:solidFill>
              </a:rPr>
              <a:t>many reasons </a:t>
            </a:r>
            <a:r>
              <a:rPr lang="en-US" sz="2800" dirty="0" smtClean="0"/>
              <a:t>for poor performance</a:t>
            </a:r>
          </a:p>
          <a:p>
            <a:pPr algn="ctr"/>
            <a:r>
              <a:rPr lang="en-US" sz="2800" dirty="0" smtClean="0"/>
              <a:t>And even experts sometimes </a:t>
            </a:r>
            <a:r>
              <a:rPr lang="en-US" sz="2800" dirty="0" smtClean="0">
                <a:solidFill>
                  <a:schemeClr val="accent5"/>
                </a:solidFill>
              </a:rPr>
              <a:t>can’t figure them out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20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 Out-of-Memory Error cases   </a:t>
            </a:r>
            <a:endParaRPr lang="en-US" i="1" dirty="0" smtClean="0">
              <a:solidFill>
                <a:schemeClr val="accent5"/>
              </a:solidFill>
            </a:endParaRPr>
          </a:p>
          <a:p>
            <a:r>
              <a:rPr lang="en-US" dirty="0" smtClean="0"/>
              <a:t>OOM cases documentation  </a:t>
            </a:r>
            <a:r>
              <a:rPr lang="en-US" dirty="0">
                <a:solidFill>
                  <a:schemeClr val="accent5"/>
                </a:solidFill>
              </a:rPr>
              <a:t>	</a:t>
            </a:r>
            <a:endParaRPr lang="en-US" i="1" dirty="0" smtClean="0"/>
          </a:p>
          <a:p>
            <a:r>
              <a:rPr lang="en-US" dirty="0" smtClean="0"/>
              <a:t>Implement and simulate </a:t>
            </a:r>
            <a:r>
              <a:rPr lang="en-US" dirty="0" err="1" smtClean="0"/>
              <a:t>StackOverflow</a:t>
            </a:r>
            <a:r>
              <a:rPr lang="en-US" dirty="0" smtClean="0"/>
              <a:t> OOM cases</a:t>
            </a:r>
            <a:endParaRPr lang="ko-KR" altLang="en-US" dirty="0" smtClean="0"/>
          </a:p>
          <a:p>
            <a:r>
              <a:rPr lang="en-US" dirty="0" smtClean="0"/>
              <a:t>Develop solutions for such OOM cases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90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7728</TotalTime>
  <Words>1164</Words>
  <Application>Microsoft Macintosh PowerPoint</Application>
  <PresentationFormat>On-screen Show (4:3)</PresentationFormat>
  <Paragraphs>361</Paragraphs>
  <Slides>23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맑은 고딕</vt:lpstr>
      <vt:lpstr>Calibri</vt:lpstr>
      <vt:lpstr>Calibri Light</vt:lpstr>
      <vt:lpstr>Arial</vt:lpstr>
      <vt:lpstr>Office Theme</vt:lpstr>
      <vt:lpstr>Hadoop MapReduce</vt:lpstr>
      <vt:lpstr>Outline</vt:lpstr>
      <vt:lpstr>PowerPoint Presentation</vt:lpstr>
      <vt:lpstr>PowerPoint Presentation</vt:lpstr>
      <vt:lpstr>PowerPoint Presentation</vt:lpstr>
      <vt:lpstr>What is MapReduce?</vt:lpstr>
      <vt:lpstr>How does MapReduce work?</vt:lpstr>
      <vt:lpstr>Limitations of MapReduce</vt:lpstr>
      <vt:lpstr>Objectives</vt:lpstr>
      <vt:lpstr>Three Categories</vt:lpstr>
      <vt:lpstr>Inappropriate Configuration  - Operation test environments</vt:lpstr>
      <vt:lpstr>Single node Operation test</vt:lpstr>
      <vt:lpstr>Single node Operation test</vt:lpstr>
      <vt:lpstr>Single node Operation test</vt:lpstr>
      <vt:lpstr>Fully-distributed Operation test</vt:lpstr>
      <vt:lpstr>Large Intermediate Results - Summary of problem</vt:lpstr>
      <vt:lpstr>Large Intermediate Results - The result of testing original code</vt:lpstr>
      <vt:lpstr>Large Intermediate Results - Summary of solution</vt:lpstr>
      <vt:lpstr>Large Intermediate Results - The result of testing solution code</vt:lpstr>
      <vt:lpstr>Thank You</vt:lpstr>
      <vt:lpstr>appendix</vt:lpstr>
      <vt:lpstr>How does MapReduce work?</vt:lpstr>
      <vt:lpstr>How does MapReduce work?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(컴퓨터공학부)최윤승</dc:creator>
  <cp:lastModifiedBy>(컴퓨터공학부)박소영</cp:lastModifiedBy>
  <cp:revision>246</cp:revision>
  <dcterms:created xsi:type="dcterms:W3CDTF">2015-07-31T05:45:57Z</dcterms:created>
  <dcterms:modified xsi:type="dcterms:W3CDTF">2015-08-22T00:19:06Z</dcterms:modified>
</cp:coreProperties>
</file>